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5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nal Watkin" userId="0a8a21bc-bd13-4ace-b2a0-16a0c7532918" providerId="ADAL" clId="{62E65979-61D8-4356-989D-49BA8E4546E4}"/>
    <pc:docChg chg="undo custSel addSld delSld">
      <pc:chgData name="Donal Watkin" userId="0a8a21bc-bd13-4ace-b2a0-16a0c7532918" providerId="ADAL" clId="{62E65979-61D8-4356-989D-49BA8E4546E4}" dt="2023-11-16T09:22:05.623" v="3" actId="680"/>
      <pc:docMkLst>
        <pc:docMk/>
      </pc:docMkLst>
      <pc:sldChg chg="new del">
        <pc:chgData name="Donal Watkin" userId="0a8a21bc-bd13-4ace-b2a0-16a0c7532918" providerId="ADAL" clId="{62E65979-61D8-4356-989D-49BA8E4546E4}" dt="2023-11-16T09:22:05.623" v="3" actId="680"/>
        <pc:sldMkLst>
          <pc:docMk/>
          <pc:sldMk cId="1000966093" sldId="269"/>
        </pc:sldMkLst>
      </pc:sldChg>
      <pc:sldChg chg="new del">
        <pc:chgData name="Donal Watkin" userId="0a8a21bc-bd13-4ace-b2a0-16a0c7532918" providerId="ADAL" clId="{62E65979-61D8-4356-989D-49BA8E4546E4}" dt="2023-11-16T09:21:39.152" v="1" actId="680"/>
        <pc:sldMkLst>
          <pc:docMk/>
          <pc:sldMk cId="2238449377" sldId="269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sieTrickett\Assocation%20of%20Charitable%20Organisations\Teams%20-%20Documents\Benchmarking\Benchmarking%20demographic%20data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vid.locke\Downloads\3280017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vid.locke\OneDrive%20-%20Royal%20Agricultural%20Benevolent%20Institution\Desktop\ACO%20Salary%20Survey%20-%20Analysis%20of%20CEO%20and%20Senior%20Finance%20Salari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vid.locke\Downloads\3280017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[Benchmarking demographic data.csv]Sheet3!PivotTable3</c:name>
    <c:fmtId val="4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chemeClr val="tx1"/>
                </a:solidFill>
              </a:rPr>
              <a:t>Type of Charities </a:t>
            </a:r>
          </a:p>
        </c:rich>
      </c:tx>
      <c:layout>
        <c:manualLayout>
          <c:xMode val="edge"/>
          <c:yMode val="edge"/>
          <c:x val="0.64284711286089236"/>
          <c:y val="5.55555555555555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>
        <c:manualLayout>
          <c:layoutTarget val="inner"/>
          <c:xMode val="edge"/>
          <c:yMode val="edge"/>
          <c:x val="0.10140252819135298"/>
          <c:y val="0.11623953887457861"/>
          <c:w val="0.5025277777777778"/>
          <c:h val="0.83754629629629629"/>
        </c:manualLayout>
      </c:layout>
      <c:pieChart>
        <c:varyColors val="1"/>
        <c:ser>
          <c:idx val="0"/>
          <c:order val="0"/>
          <c:tx>
            <c:strRef>
              <c:f>Sheet3!$B$3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8FC-4134-B40E-CA648A208AC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8FC-4134-B40E-CA648A208AC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8FC-4134-B40E-CA648A208AC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8FC-4134-B40E-CA648A208AC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8FC-4134-B40E-CA648A208AC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8FC-4134-B40E-CA648A208AC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Sheet3!$A$4:$A$10</c:f>
              <c:strCache>
                <c:ptCount val="6"/>
                <c:pt idx="0">
                  <c:v>Armed Forces</c:v>
                </c:pt>
                <c:pt idx="1">
                  <c:v>Children</c:v>
                </c:pt>
                <c:pt idx="2">
                  <c:v>Occupational</c:v>
                </c:pt>
                <c:pt idx="3">
                  <c:v>Poverty Relief</c:v>
                </c:pt>
                <c:pt idx="4">
                  <c:v>Regional</c:v>
                </c:pt>
                <c:pt idx="5">
                  <c:v>(blank)</c:v>
                </c:pt>
              </c:strCache>
            </c:strRef>
          </c:cat>
          <c:val>
            <c:numRef>
              <c:f>Sheet3!$B$4:$B$10</c:f>
              <c:numCache>
                <c:formatCode>General</c:formatCode>
                <c:ptCount val="6"/>
                <c:pt idx="0">
                  <c:v>3</c:v>
                </c:pt>
                <c:pt idx="1">
                  <c:v>1</c:v>
                </c:pt>
                <c:pt idx="2">
                  <c:v>25</c:v>
                </c:pt>
                <c:pt idx="3">
                  <c:v>5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8FC-4134-B40E-CA648A208AC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5"/>
        <c:delete val="1"/>
      </c:legendEntry>
      <c:layout>
        <c:manualLayout>
          <c:xMode val="edge"/>
          <c:yMode val="edge"/>
          <c:x val="0.6394114173228348"/>
          <c:y val="0.23342410323709537"/>
          <c:w val="0.2689219160104987"/>
          <c:h val="0.570605132691746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'CEO Salary'!$F$44</c:f>
              <c:strCache>
                <c:ptCount val="1"/>
              </c:strCache>
            </c:strRef>
          </c:tx>
          <c:spPr>
            <a:solidFill>
              <a:schemeClr val="dk1">
                <a:tint val="88000"/>
              </a:schemeClr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9F3-4B26-81AC-102644406AE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1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'CEO Salary'!$E$45:$E$49</c:f>
              <c:strCache>
                <c:ptCount val="5"/>
                <c:pt idx="0">
                  <c:v>&lt; £1m</c:v>
                </c:pt>
                <c:pt idx="1">
                  <c:v>£1m to £2m</c:v>
                </c:pt>
                <c:pt idx="2">
                  <c:v>£2m to £5m</c:v>
                </c:pt>
                <c:pt idx="3">
                  <c:v>&gt; £5m</c:v>
                </c:pt>
                <c:pt idx="4">
                  <c:v>All</c:v>
                </c:pt>
              </c:strCache>
            </c:strRef>
          </c:cat>
          <c:val>
            <c:numRef>
              <c:f>'CEO Salary'!$F$45:$F$49</c:f>
              <c:numCache>
                <c:formatCode>"£"#,##0</c:formatCode>
                <c:ptCount val="5"/>
                <c:pt idx="0">
                  <c:v>60690.454545454544</c:v>
                </c:pt>
                <c:pt idx="1">
                  <c:v>80686.100000000006</c:v>
                </c:pt>
                <c:pt idx="2">
                  <c:v>97341.428571428565</c:v>
                </c:pt>
                <c:pt idx="3">
                  <c:v>118213.2</c:v>
                </c:pt>
                <c:pt idx="4">
                  <c:v>86261.978108108102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F3-4B26-81AC-102644406A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0544527"/>
        <c:axId val="1049208863"/>
      </c:barChart>
      <c:catAx>
        <c:axId val="5305445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9208863"/>
        <c:crosses val="autoZero"/>
        <c:auto val="1"/>
        <c:lblAlgn val="ctr"/>
        <c:lblOffset val="100"/>
        <c:noMultiLvlLbl val="0"/>
      </c:catAx>
      <c:valAx>
        <c:axId val="10492088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£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05445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Sheet4!$G$3</c:f>
              <c:strCache>
                <c:ptCount val="1"/>
                <c:pt idx="0">
                  <c:v>Salary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dk1">
                  <a:tint val="88000"/>
                </a:schemeClr>
              </a:solidFill>
              <a:ln w="9525">
                <a:solidFill>
                  <a:schemeClr val="dk1">
                    <a:tint val="88000"/>
                  </a:schemeClr>
                </a:solidFill>
              </a:ln>
              <a:effectLst/>
            </c:spPr>
          </c:marker>
          <c:trendline>
            <c:spPr>
              <a:ln w="19050" cap="rnd">
                <a:solidFill>
                  <a:srgbClr val="FF0000"/>
                </a:solidFill>
                <a:prstDash val="dash"/>
              </a:ln>
              <a:effectLst/>
            </c:spPr>
            <c:trendlineType val="linear"/>
            <c:dispRSqr val="0"/>
            <c:dispEq val="0"/>
          </c:trendline>
          <c:xVal>
            <c:numRef>
              <c:f>Sheet4!$F$4:$F$40</c:f>
              <c:numCache>
                <c:formatCode>#,##0</c:formatCode>
                <c:ptCount val="37"/>
                <c:pt idx="0">
                  <c:v>608607</c:v>
                </c:pt>
                <c:pt idx="1">
                  <c:v>980137</c:v>
                </c:pt>
                <c:pt idx="2">
                  <c:v>2480000</c:v>
                </c:pt>
                <c:pt idx="3">
                  <c:v>1885980</c:v>
                </c:pt>
                <c:pt idx="4">
                  <c:v>1290132</c:v>
                </c:pt>
                <c:pt idx="5">
                  <c:v>1000000</c:v>
                </c:pt>
                <c:pt idx="6">
                  <c:v>353000</c:v>
                </c:pt>
                <c:pt idx="7">
                  <c:v>12400000</c:v>
                </c:pt>
                <c:pt idx="8">
                  <c:v>2038402</c:v>
                </c:pt>
                <c:pt idx="9">
                  <c:v>447000</c:v>
                </c:pt>
                <c:pt idx="10">
                  <c:v>3000000</c:v>
                </c:pt>
                <c:pt idx="11">
                  <c:v>9939000</c:v>
                </c:pt>
                <c:pt idx="12">
                  <c:v>512972</c:v>
                </c:pt>
                <c:pt idx="13">
                  <c:v>1428596</c:v>
                </c:pt>
                <c:pt idx="14">
                  <c:v>402253</c:v>
                </c:pt>
                <c:pt idx="15">
                  <c:v>6532000</c:v>
                </c:pt>
                <c:pt idx="16">
                  <c:v>545192</c:v>
                </c:pt>
                <c:pt idx="17">
                  <c:v>511524</c:v>
                </c:pt>
                <c:pt idx="18">
                  <c:v>980686</c:v>
                </c:pt>
                <c:pt idx="19">
                  <c:v>534000</c:v>
                </c:pt>
                <c:pt idx="20">
                  <c:v>6902917</c:v>
                </c:pt>
                <c:pt idx="21">
                  <c:v>6488852</c:v>
                </c:pt>
                <c:pt idx="22">
                  <c:v>6695198</c:v>
                </c:pt>
                <c:pt idx="23">
                  <c:v>1262725</c:v>
                </c:pt>
                <c:pt idx="24">
                  <c:v>1684897</c:v>
                </c:pt>
                <c:pt idx="25">
                  <c:v>711344</c:v>
                </c:pt>
                <c:pt idx="26">
                  <c:v>2663380</c:v>
                </c:pt>
                <c:pt idx="27">
                  <c:v>2268985</c:v>
                </c:pt>
                <c:pt idx="28">
                  <c:v>1959791</c:v>
                </c:pt>
                <c:pt idx="29">
                  <c:v>38560000</c:v>
                </c:pt>
                <c:pt idx="30">
                  <c:v>1830000</c:v>
                </c:pt>
                <c:pt idx="31">
                  <c:v>2228000</c:v>
                </c:pt>
                <c:pt idx="32">
                  <c:v>5100000</c:v>
                </c:pt>
                <c:pt idx="33">
                  <c:v>1464326</c:v>
                </c:pt>
                <c:pt idx="34">
                  <c:v>22853000</c:v>
                </c:pt>
                <c:pt idx="35">
                  <c:v>1000546</c:v>
                </c:pt>
                <c:pt idx="36">
                  <c:v>46388000</c:v>
                </c:pt>
              </c:numCache>
            </c:numRef>
          </c:xVal>
          <c:yVal>
            <c:numRef>
              <c:f>Sheet4!$G$4:$G$40</c:f>
              <c:numCache>
                <c:formatCode>General</c:formatCode>
                <c:ptCount val="37"/>
                <c:pt idx="0">
                  <c:v>70000</c:v>
                </c:pt>
                <c:pt idx="1">
                  <c:v>70000</c:v>
                </c:pt>
                <c:pt idx="2">
                  <c:v>61720</c:v>
                </c:pt>
                <c:pt idx="3">
                  <c:v>70875</c:v>
                </c:pt>
                <c:pt idx="4">
                  <c:v>61757</c:v>
                </c:pt>
                <c:pt idx="5">
                  <c:v>84500</c:v>
                </c:pt>
                <c:pt idx="6">
                  <c:v>48300</c:v>
                </c:pt>
                <c:pt idx="7">
                  <c:v>131285</c:v>
                </c:pt>
                <c:pt idx="8">
                  <c:v>118450</c:v>
                </c:pt>
                <c:pt idx="9">
                  <c:v>74000</c:v>
                </c:pt>
                <c:pt idx="10">
                  <c:v>95000</c:v>
                </c:pt>
                <c:pt idx="11">
                  <c:v>109950</c:v>
                </c:pt>
                <c:pt idx="12">
                  <c:v>48560</c:v>
                </c:pt>
                <c:pt idx="13">
                  <c:v>105000</c:v>
                </c:pt>
                <c:pt idx="14">
                  <c:v>49181</c:v>
                </c:pt>
                <c:pt idx="15">
                  <c:v>100623</c:v>
                </c:pt>
                <c:pt idx="16">
                  <c:v>50000</c:v>
                </c:pt>
                <c:pt idx="17">
                  <c:v>58850</c:v>
                </c:pt>
                <c:pt idx="18">
                  <c:v>53074</c:v>
                </c:pt>
                <c:pt idx="19">
                  <c:v>58130</c:v>
                </c:pt>
                <c:pt idx="20">
                  <c:v>99216</c:v>
                </c:pt>
                <c:pt idx="21" formatCode="&quot;£&quot;#,##0.00_);[Red]\(&quot;£&quot;#,##0.00\)">
                  <c:v>111047</c:v>
                </c:pt>
                <c:pt idx="22">
                  <c:v>75000</c:v>
                </c:pt>
                <c:pt idx="23">
                  <c:v>61908</c:v>
                </c:pt>
                <c:pt idx="24">
                  <c:v>115250</c:v>
                </c:pt>
                <c:pt idx="25">
                  <c:v>87500</c:v>
                </c:pt>
                <c:pt idx="26">
                  <c:v>90000</c:v>
                </c:pt>
                <c:pt idx="27">
                  <c:v>79935.19</c:v>
                </c:pt>
                <c:pt idx="28">
                  <c:v>65575</c:v>
                </c:pt>
                <c:pt idx="29">
                  <c:v>169511</c:v>
                </c:pt>
                <c:pt idx="30">
                  <c:v>90000</c:v>
                </c:pt>
                <c:pt idx="31">
                  <c:v>90000</c:v>
                </c:pt>
                <c:pt idx="32">
                  <c:v>110000</c:v>
                </c:pt>
                <c:pt idx="33">
                  <c:v>66996</c:v>
                </c:pt>
                <c:pt idx="34">
                  <c:v>140000</c:v>
                </c:pt>
                <c:pt idx="35">
                  <c:v>85000</c:v>
                </c:pt>
                <c:pt idx="36">
                  <c:v>135500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53D-4559-A3C1-ECB0D1895E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74208239"/>
        <c:axId val="1049220863"/>
      </c:scatterChart>
      <c:valAx>
        <c:axId val="97420823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£&quot;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2700000" spcFirstLastPara="1" vertOverflow="ellipsis" wrap="square" anchor="ctr" anchorCtr="1"/>
          <a:lstStyle/>
          <a:p>
            <a:pPr>
              <a:defRPr sz="17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9220863"/>
        <c:crosses val="autoZero"/>
        <c:crossBetween val="midCat"/>
      </c:valAx>
      <c:valAx>
        <c:axId val="10492208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£&quot;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4208239"/>
        <c:crosses val="autoZero"/>
        <c:crossBetween val="midCat"/>
        <c:majorUnit val="50000"/>
        <c:minorUnit val="1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dk1">
                <a:tint val="88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4C1-4026-89C6-51BD1554EF74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4C1-4026-89C6-51BD1554EF74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4C1-4026-89C6-51BD1554EF7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4C1-4026-89C6-51BD1554EF7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4C1-4026-89C6-51BD1554EF7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4C1-4026-89C6-51BD1554EF74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4C1-4026-89C6-51BD1554EF74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4C1-4026-89C6-51BD1554EF74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C4C1-4026-89C6-51BD1554EF7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'Head of Finance Salary'!$S$54:$S$62</c:f>
              <c:strCache>
                <c:ptCount val="9"/>
                <c:pt idx="0">
                  <c:v>CFO/FD ALL</c:v>
                </c:pt>
                <c:pt idx="1">
                  <c:v>CFO/FD &lt; £5m</c:v>
                </c:pt>
                <c:pt idx="2">
                  <c:v>CFO/FD &gt; £5m</c:v>
                </c:pt>
                <c:pt idx="3">
                  <c:v>Head of Finance - ALL</c:v>
                </c:pt>
                <c:pt idx="4">
                  <c:v>Head of Finance - &lt;£5m</c:v>
                </c:pt>
                <c:pt idx="5">
                  <c:v>Head of Finance - &gt; £5m</c:v>
                </c:pt>
                <c:pt idx="6">
                  <c:v>Finance Mgr/Accountant ALL</c:v>
                </c:pt>
                <c:pt idx="7">
                  <c:v>Finance Mgr/Accountant &lt;£5m</c:v>
                </c:pt>
                <c:pt idx="8">
                  <c:v>Finance Mgr/Accountant &gt;£5m</c:v>
                </c:pt>
              </c:strCache>
            </c:strRef>
          </c:cat>
          <c:val>
            <c:numRef>
              <c:f>'Head of Finance Salary'!$T$54:$T$62</c:f>
              <c:numCache>
                <c:formatCode>"£"#,##0</c:formatCode>
                <c:ptCount val="9"/>
                <c:pt idx="0">
                  <c:v>68807.571428571435</c:v>
                </c:pt>
                <c:pt idx="1">
                  <c:v>52803.142857142855</c:v>
                </c:pt>
                <c:pt idx="2">
                  <c:v>84683.428571428565</c:v>
                </c:pt>
                <c:pt idx="3">
                  <c:v>50139.444444444445</c:v>
                </c:pt>
                <c:pt idx="4">
                  <c:v>43467.166666666664</c:v>
                </c:pt>
                <c:pt idx="5">
                  <c:v>63484</c:v>
                </c:pt>
                <c:pt idx="6">
                  <c:v>49833.2</c:v>
                </c:pt>
                <c:pt idx="7">
                  <c:v>49173.5</c:v>
                </c:pt>
                <c:pt idx="8">
                  <c:v>50932.125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C4C1-4026-89C6-51BD1554EF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79462543"/>
        <c:axId val="652345087"/>
      </c:barChart>
      <c:catAx>
        <c:axId val="9794625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2345087"/>
        <c:crosses val="autoZero"/>
        <c:auto val="1"/>
        <c:lblAlgn val="ctr"/>
        <c:lblOffset val="100"/>
        <c:noMultiLvlLbl val="0"/>
      </c:catAx>
      <c:valAx>
        <c:axId val="65234508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£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94625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of Charities 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235-4CB9-98B2-EB7ED4282F79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235-4CB9-98B2-EB7ED4282F79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235-4CB9-98B2-EB7ED4282F7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Office based</c:v>
                </c:pt>
                <c:pt idx="1">
                  <c:v>Hybrid</c:v>
                </c:pt>
                <c:pt idx="2">
                  <c:v>Remote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24</c:v>
                </c:pt>
                <c:pt idx="1">
                  <c:v>33</c:v>
                </c:pt>
                <c:pt idx="2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E9-489C-A397-C5D045DADC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9734528148669176E-2"/>
          <c:y val="0.13636412774101975"/>
          <c:w val="0.87353282092869899"/>
          <c:h val="0.663978234537078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  <c:pt idx="5">
                  <c:v>0</c:v>
                </c:pt>
              </c:numCache>
            </c:numRef>
          </c:cat>
          <c:val>
            <c:numRef>
              <c:f>Sheet1!$B$2:$B$7</c:f>
              <c:numCache>
                <c:formatCode>0.00%</c:formatCode>
                <c:ptCount val="6"/>
                <c:pt idx="0">
                  <c:v>0.1</c:v>
                </c:pt>
                <c:pt idx="1">
                  <c:v>2.5000000000000001E-2</c:v>
                </c:pt>
                <c:pt idx="2">
                  <c:v>0.15</c:v>
                </c:pt>
                <c:pt idx="3">
                  <c:v>0.17499999999999999</c:v>
                </c:pt>
                <c:pt idx="4">
                  <c:v>0.17499999999999999</c:v>
                </c:pt>
                <c:pt idx="5">
                  <c:v>0.42499999999999999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22-4938-A9F5-DF7C47A3738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61917280"/>
        <c:axId val="1606689456"/>
      </c:barChart>
      <c:catAx>
        <c:axId val="3619172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6689456"/>
        <c:crosses val="autoZero"/>
        <c:auto val="1"/>
        <c:lblAlgn val="ctr"/>
        <c:lblOffset val="100"/>
        <c:noMultiLvlLbl val="0"/>
      </c:catAx>
      <c:valAx>
        <c:axId val="16066894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1917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acrossLinear" id="1">
  <a:schemeClr val="dk1">
    <a:tint val="88000"/>
  </a:schemeClr>
  <a:schemeClr val="dk1">
    <a:tint val="55000"/>
  </a:schemeClr>
  <a:schemeClr val="dk1">
    <a:tint val="78000"/>
  </a:schemeClr>
  <a:schemeClr val="dk1">
    <a:tint val="92000"/>
  </a:schemeClr>
  <a:schemeClr val="dk1">
    <a:tint val="70000"/>
  </a:schemeClr>
  <a:schemeClr val="dk1">
    <a:tint val="30000"/>
  </a:schemeClr>
</cs:colorStyle>
</file>

<file path=ppt/charts/colors3.xml><?xml version="1.0" encoding="utf-8"?>
<cs:colorStyle xmlns:cs="http://schemas.microsoft.com/office/drawing/2012/chartStyle" xmlns:a="http://schemas.openxmlformats.org/drawingml/2006/main" meth="acrossLinear" id="1">
  <a:schemeClr val="dk1">
    <a:tint val="88000"/>
  </a:schemeClr>
  <a:schemeClr val="dk1">
    <a:tint val="55000"/>
  </a:schemeClr>
  <a:schemeClr val="dk1">
    <a:tint val="78000"/>
  </a:schemeClr>
  <a:schemeClr val="dk1">
    <a:tint val="92000"/>
  </a:schemeClr>
  <a:schemeClr val="dk1">
    <a:tint val="70000"/>
  </a:schemeClr>
  <a:schemeClr val="dk1">
    <a:tint val="30000"/>
  </a:schemeClr>
</cs:colorStyle>
</file>

<file path=ppt/charts/colors4.xml><?xml version="1.0" encoding="utf-8"?>
<cs:colorStyle xmlns:cs="http://schemas.microsoft.com/office/drawing/2012/chartStyle" xmlns:a="http://schemas.openxmlformats.org/drawingml/2006/main" meth="acrossLinear" id="1">
  <a:schemeClr val="dk1">
    <a:tint val="88000"/>
  </a:schemeClr>
  <a:schemeClr val="dk1">
    <a:tint val="55000"/>
  </a:schemeClr>
  <a:schemeClr val="dk1">
    <a:tint val="78000"/>
  </a:schemeClr>
  <a:schemeClr val="dk1">
    <a:tint val="92000"/>
  </a:schemeClr>
  <a:schemeClr val="dk1">
    <a:tint val="70000"/>
  </a:schemeClr>
  <a:schemeClr val="dk1">
    <a:tint val="30000"/>
  </a:schemeClr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0.01107</cdr:x>
      <cdr:y>0.63363</cdr:y>
    </cdr:from>
    <cdr:to>
      <cdr:x>1</cdr:x>
      <cdr:y>0.63363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D4942234-C426-528E-A349-FADDA754E9AC}"/>
            </a:ext>
          </a:extLst>
        </cdr:cNvPr>
        <cdr:cNvCxnSpPr/>
      </cdr:nvCxnSpPr>
      <cdr:spPr>
        <a:xfrm xmlns:a="http://schemas.openxmlformats.org/drawingml/2006/main">
          <a:off x="129210" y="3092174"/>
          <a:ext cx="11539329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0.33796</cdr:y>
    </cdr:from>
    <cdr:to>
      <cdr:x>0.98893</cdr:x>
      <cdr:y>0.33796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id="{CEC195C5-0621-323D-21D2-D2BF4C83E3DE}"/>
            </a:ext>
          </a:extLst>
        </cdr:cNvPr>
        <cdr:cNvCxnSpPr/>
      </cdr:nvCxnSpPr>
      <cdr:spPr>
        <a:xfrm xmlns:a="http://schemas.openxmlformats.org/drawingml/2006/main">
          <a:off x="0" y="1635482"/>
          <a:ext cx="1083626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E88F5-1640-F9A3-D444-349CE26155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1CEBB5-43BA-E64E-AAC3-0AF8150785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988BF-776D-95CB-E900-C01297AAF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58ADA-95C5-4188-A02D-828AD87A9427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D9240C-D398-11DF-346B-118FD2D64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7F824-9458-4D13-E32F-8E627C1B9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7952-C5AC-4E04-9E55-A4E4A8303D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591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0E1A6-C7A6-AA47-8B7F-23729B095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5797A9-8BF2-99FB-13E6-530153D758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C2B621-7A0B-F461-E581-B769F4688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58ADA-95C5-4188-A02D-828AD87A9427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5F2B20-BD8F-0A25-A796-7B163B27B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B4918-9720-9CF1-9B85-90FFF6D0D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7952-C5AC-4E04-9E55-A4E4A8303D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822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617E2F-1EEE-0339-6C1F-174DAB0D47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A5ED7D-6580-04EF-AB04-EB991E1B35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DC6D9-B2A5-33AA-9107-51E9A73AB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58ADA-95C5-4188-A02D-828AD87A9427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762AB-0F84-A3E4-9DB7-C43A7514D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1B200-37E5-8AF7-BF53-E2C3D8B2D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7952-C5AC-4E04-9E55-A4E4A8303D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927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DC3AE-5CAE-0B56-4C1E-116A300F3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2964D-8DA6-E87D-2D44-8C1936ECE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A57F2-5247-483B-8B12-28CC94A71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58ADA-95C5-4188-A02D-828AD87A9427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10F1B3-DBA4-DD24-F3D5-89BC38017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91DACB-19F6-54DA-D8A0-65251A252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7952-C5AC-4E04-9E55-A4E4A8303D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076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F1C7F-D2B2-3049-5FBA-960061579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9E7825-D957-5355-DFAD-E305DB4EB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624BB-F8CD-4D91-D5D6-60DD4158A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58ADA-95C5-4188-A02D-828AD87A9427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24CF6-CE6B-A7BA-F664-941D76B6B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FBB4A-5976-76A1-2FE3-CD31AD00E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7952-C5AC-4E04-9E55-A4E4A8303D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769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14385-EBC4-2DB8-3C58-2694A4FDD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A95FF-BF6A-E553-57B1-1CF77A2B3E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63449B-CDD7-7B37-E6E8-BDB85EE05C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1A5C8E-8D38-745F-5A3C-66587A5DC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58ADA-95C5-4188-A02D-828AD87A9427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CB9A9C-C2B0-73E4-ECC8-7CD1BB07A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EA086F-E89D-9842-2BF0-FFAAAAD4A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7952-C5AC-4E04-9E55-A4E4A8303D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186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19944-2FA7-6604-6D74-3FC52FC03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79ECAA-7372-FCDA-24C2-3C7394E23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0EB643-F227-F70C-C184-282625D8A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C72E0C-2BC5-4825-ECB6-E1589AE044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764247-0D5B-CDA2-62A3-6C27E34317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3FD095-2E66-3FEA-5092-9974A441D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58ADA-95C5-4188-A02D-828AD87A9427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46AECE-AD16-5D85-7AF2-12FBF30C8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559D84-22FC-920D-D2F3-A2E283B92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7952-C5AC-4E04-9E55-A4E4A8303D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215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9141C-0B32-E504-C3DE-CFAE848D0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9DAD6C-3229-5317-45A1-E51364C42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58ADA-95C5-4188-A02D-828AD87A9427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4E7B5B-CFC9-C260-E504-6A3A234FB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74F753-E48E-9B12-D0E3-09ED1F903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7952-C5AC-4E04-9E55-A4E4A8303D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340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F8199-966D-4726-8091-911B87684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58ADA-95C5-4188-A02D-828AD87A9427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945E0D-4CD7-6BF9-FC79-A9A6182D0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2C46EC-1379-BFE4-086F-A42D0B695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7952-C5AC-4E04-9E55-A4E4A8303D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716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96C57-A1D1-319C-83F4-081266D25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5515E-7C2E-5B95-209A-C032C1228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3D4869-4297-3471-1FC1-254C4952F1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745FC1-5897-6886-33CC-208DC695C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58ADA-95C5-4188-A02D-828AD87A9427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F25A9-86C6-D011-4066-BCC0B7289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402983-5C9C-4A6C-4A92-6BFD7427B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7952-C5AC-4E04-9E55-A4E4A8303D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042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A6528-0499-0DE5-0064-B68C1704C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62F458-9DD5-C347-970F-42B424350A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A4870-6125-A94D-246E-F9F65D851D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D41247-D261-424C-8C35-12DCCEF22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58ADA-95C5-4188-A02D-828AD87A9427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409822-F2F6-341B-FD39-F299C2C86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6A6717-45D0-80AC-ABF2-45BD5E362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7952-C5AC-4E04-9E55-A4E4A8303D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61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0CAF39-6074-6633-08BD-6319F433B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7E8772-8228-CD41-B372-1B4B22D117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9E670-F238-46BF-CEA4-FE8BFDE705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58ADA-95C5-4188-A02D-828AD87A9427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C2EEA-664C-F1C1-0987-81968AAFDA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90771-4FCB-CA3F-98AA-F57B86D5C1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47952-C5AC-4E04-9E55-A4E4A8303D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25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pen&#10;&#10;Description automatically generated">
            <a:extLst>
              <a:ext uri="{FF2B5EF4-FFF2-40B4-BE49-F238E27FC236}">
                <a16:creationId xmlns:a16="http://schemas.microsoft.com/office/drawing/2014/main" id="{9B3F2883-A769-E01A-0665-B4C917AC6B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768" y="-59268"/>
            <a:ext cx="8418209" cy="7056967"/>
          </a:xfrm>
          <a:prstGeom prst="rect">
            <a:avLst/>
          </a:prstGeom>
        </p:spPr>
      </p:pic>
      <p:sp>
        <p:nvSpPr>
          <p:cNvPr id="4" name="Title 9">
            <a:extLst>
              <a:ext uri="{FF2B5EF4-FFF2-40B4-BE49-F238E27FC236}">
                <a16:creationId xmlns:a16="http://schemas.microsoft.com/office/drawing/2014/main" id="{9D829504-21CB-2F7B-77D7-6CB3E0BC0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59267"/>
            <a:ext cx="7027333" cy="691726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endParaRPr lang="en-US" sz="4000" b="1" dirty="0"/>
          </a:p>
          <a:p>
            <a:pPr marL="0" indent="0" algn="ctr">
              <a:lnSpc>
                <a:spcPct val="200000"/>
              </a:lnSpc>
              <a:buNone/>
            </a:pPr>
            <a:r>
              <a:rPr lang="en-US" sz="4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ACO Benchmarking &amp; Working Patterns Survey Highlights </a:t>
            </a:r>
            <a:endParaRPr lang="en-GB" sz="4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4" name="Picture 13" descr="A group of people with text on a black background&#10;&#10;Description automatically generated">
            <a:extLst>
              <a:ext uri="{FF2B5EF4-FFF2-40B4-BE49-F238E27FC236}">
                <a16:creationId xmlns:a16="http://schemas.microsoft.com/office/drawing/2014/main" id="{C191DCA6-23B1-7006-1AB1-A253D4B516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41" b="17037"/>
          <a:stretch/>
        </p:blipFill>
        <p:spPr>
          <a:xfrm>
            <a:off x="2108200" y="206378"/>
            <a:ext cx="2807731" cy="146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790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4CC405E-7B90-6D8E-F93A-055E362BAA3D}"/>
              </a:ext>
            </a:extLst>
          </p:cNvPr>
          <p:cNvSpPr txBox="1"/>
          <p:nvPr/>
        </p:nvSpPr>
        <p:spPr>
          <a:xfrm>
            <a:off x="1696720" y="2197516"/>
            <a:ext cx="3476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9" name="Title 9">
            <a:extLst>
              <a:ext uri="{FF2B5EF4-FFF2-40B4-BE49-F238E27FC236}">
                <a16:creationId xmlns:a16="http://schemas.microsoft.com/office/drawing/2014/main" id="{5F23A36E-3288-625B-454F-518B9459B683}"/>
              </a:ext>
            </a:extLst>
          </p:cNvPr>
          <p:cNvSpPr txBox="1">
            <a:spLocks/>
          </p:cNvSpPr>
          <p:nvPr/>
        </p:nvSpPr>
        <p:spPr>
          <a:xfrm>
            <a:off x="436881" y="485395"/>
            <a:ext cx="10824677" cy="7727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Demographic Information</a:t>
            </a:r>
            <a:endParaRPr lang="en-GB" sz="3600" i="1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AC7E7FF-979A-DC21-F0E6-4377D820B1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7492344"/>
              </p:ext>
            </p:extLst>
          </p:nvPr>
        </p:nvGraphicFramePr>
        <p:xfrm>
          <a:off x="6343048" y="1550687"/>
          <a:ext cx="5288554" cy="3290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EBD49ED-A82E-4A16-1918-4BF983327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748730"/>
              </p:ext>
            </p:extLst>
          </p:nvPr>
        </p:nvGraphicFramePr>
        <p:xfrm>
          <a:off x="420303" y="1662688"/>
          <a:ext cx="5062351" cy="2226072"/>
        </p:xfrm>
        <a:graphic>
          <a:graphicData uri="http://schemas.openxmlformats.org/drawingml/2006/table">
            <a:tbl>
              <a:tblPr firstRow="1">
                <a:tableStyleId>{72833802-FEF1-4C79-8D5D-14CF1EAF98D9}</a:tableStyleId>
              </a:tblPr>
              <a:tblGrid>
                <a:gridCol w="1991487">
                  <a:extLst>
                    <a:ext uri="{9D8B030D-6E8A-4147-A177-3AD203B41FA5}">
                      <a16:colId xmlns:a16="http://schemas.microsoft.com/office/drawing/2014/main" val="2052054438"/>
                    </a:ext>
                  </a:extLst>
                </a:gridCol>
                <a:gridCol w="3070864">
                  <a:extLst>
                    <a:ext uri="{9D8B030D-6E8A-4147-A177-3AD203B41FA5}">
                      <a16:colId xmlns:a16="http://schemas.microsoft.com/office/drawing/2014/main" val="4048195681"/>
                    </a:ext>
                  </a:extLst>
                </a:gridCol>
              </a:tblGrid>
              <a:tr h="55805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Annual Income</a:t>
                      </a:r>
                      <a:endParaRPr lang="en-GB" sz="18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Percentage of Respondents </a:t>
                      </a:r>
                      <a:endParaRPr lang="en-GB" sz="18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61650252"/>
                  </a:ext>
                </a:extLst>
              </a:tr>
              <a:tr h="41700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u="none" strike="noStrike" dirty="0">
                          <a:solidFill>
                            <a:srgbClr val="242424"/>
                          </a:solidFill>
                          <a:effectLst/>
                        </a:rPr>
                        <a:t>£0-1m           </a:t>
                      </a:r>
                      <a:endParaRPr lang="en-GB" sz="1600" b="0" i="0" u="none" strike="noStrike" dirty="0">
                        <a:solidFill>
                          <a:srgbClr val="24242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 43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33641775"/>
                  </a:ext>
                </a:extLst>
              </a:tr>
              <a:tr h="41700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u="none" strike="noStrike" dirty="0">
                          <a:solidFill>
                            <a:srgbClr val="242424"/>
                          </a:solidFill>
                          <a:effectLst/>
                        </a:rPr>
                        <a:t>£1-5m                </a:t>
                      </a:r>
                      <a:endParaRPr lang="en-GB" sz="1600" b="0" i="0" u="none" strike="noStrike" dirty="0">
                        <a:solidFill>
                          <a:srgbClr val="24242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 37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87557855"/>
                  </a:ext>
                </a:extLst>
              </a:tr>
              <a:tr h="41700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u="none" strike="noStrike" dirty="0">
                          <a:solidFill>
                            <a:srgbClr val="242424"/>
                          </a:solidFill>
                          <a:effectLst/>
                        </a:rPr>
                        <a:t>£5-10m               </a:t>
                      </a:r>
                      <a:endParaRPr lang="en-GB" sz="1600" b="0" i="0" u="none" strike="noStrike" dirty="0">
                        <a:solidFill>
                          <a:srgbClr val="24242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 13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30623636"/>
                  </a:ext>
                </a:extLst>
              </a:tr>
              <a:tr h="41700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u="none" strike="noStrike" dirty="0">
                          <a:solidFill>
                            <a:srgbClr val="242424"/>
                          </a:solidFill>
                          <a:effectLst/>
                        </a:rPr>
                        <a:t>£10m+            </a:t>
                      </a:r>
                      <a:endParaRPr lang="en-GB" sz="1600" b="0" i="0" u="none" strike="noStrike" dirty="0">
                        <a:solidFill>
                          <a:srgbClr val="24242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   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526408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3951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B43E8A8-9D30-FC82-0716-598C3325C3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157669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9">
            <a:extLst>
              <a:ext uri="{FF2B5EF4-FFF2-40B4-BE49-F238E27FC236}">
                <a16:creationId xmlns:a16="http://schemas.microsoft.com/office/drawing/2014/main" id="{90E46D67-E9B7-6498-3711-F386E340F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b="1" dirty="0"/>
              <a:t>Chief Executive Salary</a:t>
            </a:r>
            <a:br>
              <a:rPr lang="en-US" sz="4000" dirty="0"/>
            </a:br>
            <a:r>
              <a:rPr lang="en-US" sz="4000" i="1" dirty="0"/>
              <a:t>(By Annual Revenue/Budget of Organisation)</a:t>
            </a:r>
            <a:endParaRPr lang="en-GB" sz="4000" i="1" dirty="0"/>
          </a:p>
        </p:txBody>
      </p:sp>
    </p:spTree>
    <p:extLst>
      <p:ext uri="{BB962C8B-B14F-4D97-AF65-F5344CB8AC3E}">
        <p14:creationId xmlns:p14="http://schemas.microsoft.com/office/powerpoint/2010/main" val="3605575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7C1B81E-A505-A938-256E-329D1CA6A4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0654743"/>
              </p:ext>
            </p:extLst>
          </p:nvPr>
        </p:nvGraphicFramePr>
        <p:xfrm>
          <a:off x="177800" y="2044700"/>
          <a:ext cx="12014200" cy="4386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9">
            <a:extLst>
              <a:ext uri="{FF2B5EF4-FFF2-40B4-BE49-F238E27FC236}">
                <a16:creationId xmlns:a16="http://schemas.microsoft.com/office/drawing/2014/main" id="{77686195-609D-B81C-B371-6D76679CE80A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b="1" dirty="0"/>
              <a:t>Chief Executive Salary</a:t>
            </a:r>
            <a:br>
              <a:rPr lang="en-US" sz="4000" dirty="0"/>
            </a:br>
            <a:r>
              <a:rPr lang="en-US" sz="3600" i="1" dirty="0"/>
              <a:t>(By Annual Revenue/Budget of Organisation)</a:t>
            </a:r>
            <a:endParaRPr lang="en-GB" sz="4000" i="1" dirty="0"/>
          </a:p>
        </p:txBody>
      </p:sp>
    </p:spTree>
    <p:extLst>
      <p:ext uri="{BB962C8B-B14F-4D97-AF65-F5344CB8AC3E}">
        <p14:creationId xmlns:p14="http://schemas.microsoft.com/office/powerpoint/2010/main" val="3890848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DD6CE2E-5FF7-C3EE-C84D-FE1A361485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0114150"/>
              </p:ext>
            </p:extLst>
          </p:nvPr>
        </p:nvGraphicFramePr>
        <p:xfrm>
          <a:off x="762000" y="1856104"/>
          <a:ext cx="10957560" cy="4839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9">
            <a:extLst>
              <a:ext uri="{FF2B5EF4-FFF2-40B4-BE49-F238E27FC236}">
                <a16:creationId xmlns:a16="http://schemas.microsoft.com/office/drawing/2014/main" id="{C89981CB-B131-DF42-3A6B-9F6937673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4000" b="1" dirty="0">
                <a:solidFill>
                  <a:schemeClr val="tx1"/>
                </a:solidFill>
              </a:rPr>
              <a:t>Finance Leaders Salary levels</a:t>
            </a:r>
            <a:br>
              <a:rPr lang="en-GB" sz="4000" dirty="0">
                <a:solidFill>
                  <a:schemeClr val="tx1"/>
                </a:solidFill>
              </a:rPr>
            </a:br>
            <a:r>
              <a:rPr lang="en-GB" sz="3600" i="1" dirty="0">
                <a:solidFill>
                  <a:schemeClr val="tx1"/>
                </a:solidFill>
              </a:rPr>
              <a:t>(By Annual Revenue/Budget of Organisation)</a:t>
            </a:r>
            <a:endParaRPr lang="en-GB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100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F5385F4-ED29-1198-58A8-459243CE2B07}"/>
              </a:ext>
            </a:extLst>
          </p:cNvPr>
          <p:cNvSpPr/>
          <p:nvPr/>
        </p:nvSpPr>
        <p:spPr>
          <a:xfrm>
            <a:off x="165814" y="2237328"/>
            <a:ext cx="5808133" cy="1985889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77ABFBE-FAF9-A03E-B7AF-94F24C41B5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963"/>
          <a:stretch/>
        </p:blipFill>
        <p:spPr>
          <a:xfrm>
            <a:off x="1827736" y="2806126"/>
            <a:ext cx="3681240" cy="120021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82E1FD-5E78-6811-2709-DABCE7E0E326}"/>
              </a:ext>
            </a:extLst>
          </p:cNvPr>
          <p:cNvSpPr txBox="1"/>
          <p:nvPr/>
        </p:nvSpPr>
        <p:spPr>
          <a:xfrm>
            <a:off x="1172502" y="2351013"/>
            <a:ext cx="3200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Death in Service/ Life Insurance</a:t>
            </a:r>
            <a:endParaRPr lang="en-GB" b="1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9964E65-37B8-81BC-ED72-B5E7F702023E}"/>
              </a:ext>
            </a:extLst>
          </p:cNvPr>
          <p:cNvSpPr/>
          <p:nvPr/>
        </p:nvSpPr>
        <p:spPr>
          <a:xfrm>
            <a:off x="106547" y="4648199"/>
            <a:ext cx="5867400" cy="190808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82B00FF6-B43B-BD67-CD8E-C20D8DC5DE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9044"/>
          <a:stretch/>
        </p:blipFill>
        <p:spPr>
          <a:xfrm>
            <a:off x="373229" y="2806126"/>
            <a:ext cx="1454507" cy="1200212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4D53DBA-DF04-56BC-CDFC-566178B704C8}"/>
              </a:ext>
            </a:extLst>
          </p:cNvPr>
          <p:cNvSpPr/>
          <p:nvPr/>
        </p:nvSpPr>
        <p:spPr>
          <a:xfrm>
            <a:off x="6218053" y="4648199"/>
            <a:ext cx="5867400" cy="190808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E46768F-6BA7-94BA-DBB6-57A11250CD6B}"/>
              </a:ext>
            </a:extLst>
          </p:cNvPr>
          <p:cNvSpPr/>
          <p:nvPr/>
        </p:nvSpPr>
        <p:spPr>
          <a:xfrm>
            <a:off x="6158786" y="2237328"/>
            <a:ext cx="5867400" cy="198589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CB7425E-CCA4-69FD-B133-1BC71F43DD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5494"/>
          <a:stretch/>
        </p:blipFill>
        <p:spPr>
          <a:xfrm>
            <a:off x="6367815" y="2806126"/>
            <a:ext cx="1700920" cy="11494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2FB7779-86BC-94F4-2BE2-57B36ECEC9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657"/>
          <a:stretch/>
        </p:blipFill>
        <p:spPr>
          <a:xfrm>
            <a:off x="7890404" y="2806125"/>
            <a:ext cx="3910720" cy="114940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29BAF13-A405-098E-45F6-42AAA246524E}"/>
              </a:ext>
            </a:extLst>
          </p:cNvPr>
          <p:cNvSpPr txBox="1"/>
          <p:nvPr/>
        </p:nvSpPr>
        <p:spPr>
          <a:xfrm>
            <a:off x="7342926" y="2337060"/>
            <a:ext cx="3338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Employee Assistance </a:t>
            </a:r>
            <a:r>
              <a:rPr lang="en-US" b="1" dirty="0" err="1"/>
              <a:t>Programme</a:t>
            </a:r>
            <a:endParaRPr lang="en-GB" b="1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CAEBB99-8B02-76B7-D9EE-BFB4871FD6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603"/>
          <a:stretch/>
        </p:blipFill>
        <p:spPr>
          <a:xfrm>
            <a:off x="1949456" y="5221772"/>
            <a:ext cx="3696056" cy="118116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97C8D0C-F31B-6AD3-28B4-3B24B1E9FA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7228"/>
          <a:stretch/>
        </p:blipFill>
        <p:spPr>
          <a:xfrm>
            <a:off x="373229" y="5214333"/>
            <a:ext cx="1576227" cy="118116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DB3EE47-3F83-6AA9-4EF3-71C613FBC5B3}"/>
              </a:ext>
            </a:extLst>
          </p:cNvPr>
          <p:cNvSpPr txBox="1"/>
          <p:nvPr/>
        </p:nvSpPr>
        <p:spPr>
          <a:xfrm>
            <a:off x="1761762" y="4750320"/>
            <a:ext cx="1975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Long-service Leave</a:t>
            </a:r>
            <a:endParaRPr lang="en-GB" b="1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43905AD-1BD4-5321-0616-CC1539D8A7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8240"/>
          <a:stretch/>
        </p:blipFill>
        <p:spPr>
          <a:xfrm>
            <a:off x="7981817" y="5167312"/>
            <a:ext cx="3589331" cy="113035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31DCE65-F243-CA3E-EBC9-7ED46422439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6362"/>
          <a:stretch/>
        </p:blipFill>
        <p:spPr>
          <a:xfrm>
            <a:off x="6342645" y="5167312"/>
            <a:ext cx="1639172" cy="113035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0F0BB66-9ED2-E314-5337-2D189D806D3E}"/>
              </a:ext>
            </a:extLst>
          </p:cNvPr>
          <p:cNvSpPr txBox="1"/>
          <p:nvPr/>
        </p:nvSpPr>
        <p:spPr>
          <a:xfrm>
            <a:off x="7892693" y="4684186"/>
            <a:ext cx="1797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Health Insurance</a:t>
            </a:r>
            <a:endParaRPr lang="en-GB" b="1" dirty="0"/>
          </a:p>
        </p:txBody>
      </p:sp>
      <p:sp>
        <p:nvSpPr>
          <p:cNvPr id="27" name="Title 9">
            <a:extLst>
              <a:ext uri="{FF2B5EF4-FFF2-40B4-BE49-F238E27FC236}">
                <a16:creationId xmlns:a16="http://schemas.microsoft.com/office/drawing/2014/main" id="{5D1BF797-1DE7-C894-CDA5-76226E63E7DB}"/>
              </a:ext>
            </a:extLst>
          </p:cNvPr>
          <p:cNvSpPr txBox="1">
            <a:spLocks/>
          </p:cNvSpPr>
          <p:nvPr/>
        </p:nvSpPr>
        <p:spPr>
          <a:xfrm>
            <a:off x="619476" y="358949"/>
            <a:ext cx="10515600" cy="10380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dirty="0">
                <a:solidFill>
                  <a:schemeClr val="tx1"/>
                </a:solidFill>
              </a:rPr>
              <a:t>Employee Benefits </a:t>
            </a:r>
            <a:endParaRPr lang="en-GB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362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5B32773-71C6-F92D-9600-C522E8B15D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7483689"/>
              </p:ext>
            </p:extLst>
          </p:nvPr>
        </p:nvGraphicFramePr>
        <p:xfrm>
          <a:off x="-2531534" y="2065337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9">
            <a:extLst>
              <a:ext uri="{FF2B5EF4-FFF2-40B4-BE49-F238E27FC236}">
                <a16:creationId xmlns:a16="http://schemas.microsoft.com/office/drawing/2014/main" id="{8452671C-A157-332F-E44B-0F916879810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dirty="0">
                <a:solidFill>
                  <a:schemeClr val="tx1"/>
                </a:solidFill>
              </a:rPr>
              <a:t>Working Patterns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C4E37B-4851-F0B5-02BC-07F68A93902A}"/>
              </a:ext>
            </a:extLst>
          </p:cNvPr>
          <p:cNvSpPr txBox="1"/>
          <p:nvPr/>
        </p:nvSpPr>
        <p:spPr>
          <a:xfrm>
            <a:off x="6004560" y="2065337"/>
            <a:ext cx="559816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1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“All staff are contracted to work at the office, but current practice is a mixture of office based and working from home”.</a:t>
            </a:r>
          </a:p>
          <a:p>
            <a:endParaRPr lang="en-US" sz="2000" i="1" dirty="0">
              <a:solidFill>
                <a:srgbClr val="22222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2000" i="1" dirty="0">
                <a:solidFill>
                  <a:srgbClr val="22222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“W</a:t>
            </a:r>
            <a:r>
              <a:rPr lang="en-US" sz="2000" b="0" i="1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orking in the office is encouraged and expected, but it is </a:t>
            </a:r>
            <a:r>
              <a:rPr lang="en-US" sz="2000" b="0" i="1" dirty="0" err="1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recognised</a:t>
            </a:r>
            <a:r>
              <a:rPr lang="en-US" sz="2000" b="0" i="1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that sometimes working from home is convenient”.</a:t>
            </a:r>
          </a:p>
          <a:p>
            <a:endParaRPr lang="en-US" sz="2000" i="1" dirty="0">
              <a:solidFill>
                <a:srgbClr val="22222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2000" b="0" i="1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“Most roles completely office-based due to nature of the role”.</a:t>
            </a:r>
          </a:p>
          <a:p>
            <a:endParaRPr lang="en-US" sz="2000" i="1" dirty="0">
              <a:solidFill>
                <a:srgbClr val="22222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2000" i="1" dirty="0">
                <a:solidFill>
                  <a:srgbClr val="22222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“We closed our office in 2022”.</a:t>
            </a:r>
          </a:p>
          <a:p>
            <a:endParaRPr lang="en-US" sz="2000" b="0" i="1" dirty="0">
              <a:solidFill>
                <a:srgbClr val="222222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sz="2000" i="1" dirty="0">
              <a:solidFill>
                <a:srgbClr val="22222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sz="2000" i="1" dirty="0">
              <a:solidFill>
                <a:srgbClr val="22222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sz="2000" b="0" i="1" dirty="0">
              <a:solidFill>
                <a:srgbClr val="222222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sz="2000" i="1" dirty="0">
              <a:solidFill>
                <a:srgbClr val="22222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sz="2000" i="1" dirty="0">
              <a:solidFill>
                <a:srgbClr val="22222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GB" sz="2000" i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5B8CAC7A-2119-7F2B-E299-65058547F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9013" y="36814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046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>
            <a:extLst>
              <a:ext uri="{FF2B5EF4-FFF2-40B4-BE49-F238E27FC236}">
                <a16:creationId xmlns:a16="http://schemas.microsoft.com/office/drawing/2014/main" id="{180464A2-5122-87B6-5609-D67EDAEC96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dirty="0">
                <a:solidFill>
                  <a:schemeClr val="tx1"/>
                </a:solidFill>
              </a:rPr>
              <a:t>Hybrid Working</a:t>
            </a:r>
            <a:endParaRPr lang="en-GB" sz="4000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B0CB49-5277-0F31-9C74-D6AFDD35C0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955"/>
          <a:stretch/>
        </p:blipFill>
        <p:spPr>
          <a:xfrm>
            <a:off x="2468236" y="3079379"/>
            <a:ext cx="3457141" cy="12002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36636E-EF32-8FB3-092C-A599DC9B1D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7830"/>
          <a:stretch/>
        </p:blipFill>
        <p:spPr>
          <a:xfrm>
            <a:off x="728134" y="3079379"/>
            <a:ext cx="1740102" cy="120021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2FAD61A-0517-90C0-F0F1-BFC6320531E0}"/>
              </a:ext>
            </a:extLst>
          </p:cNvPr>
          <p:cNvSpPr txBox="1"/>
          <p:nvPr/>
        </p:nvSpPr>
        <p:spPr>
          <a:xfrm>
            <a:off x="838200" y="2003679"/>
            <a:ext cx="4792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22222"/>
                </a:solidFill>
                <a:latin typeface="Roboto" panose="02000000000000000000" pitchFamily="2" charset="0"/>
              </a:rPr>
              <a:t>H</a:t>
            </a:r>
            <a:r>
              <a:rPr lang="en-US" b="1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ave you amended your staff's contract of employment to reflect hybrid/ remote working patterns?</a:t>
            </a:r>
          </a:p>
          <a:p>
            <a:endParaRPr lang="en-GB" dirty="0"/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84D3C469-1E22-556C-7DF5-70B0203932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4723003"/>
              </p:ext>
            </p:extLst>
          </p:nvPr>
        </p:nvGraphicFramePr>
        <p:xfrm>
          <a:off x="6333067" y="2564101"/>
          <a:ext cx="5503333" cy="3700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Rectangle 1">
            <a:extLst>
              <a:ext uri="{FF2B5EF4-FFF2-40B4-BE49-F238E27FC236}">
                <a16:creationId xmlns:a16="http://schemas.microsoft.com/office/drawing/2014/main" id="{6B528228-59A9-C029-D82C-8E8474051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8111" y="2017549"/>
            <a:ext cx="4725689" cy="100027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How many days minimum do you require your staff to work from the office?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00A5B86-0255-A925-7D57-10B1799EF3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9275"/>
          <a:stretch/>
        </p:blipFill>
        <p:spPr>
          <a:xfrm>
            <a:off x="788131" y="5302880"/>
            <a:ext cx="1620107" cy="118751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81269AE-9A95-562B-3063-FA403D64D1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300"/>
          <a:stretch/>
        </p:blipFill>
        <p:spPr>
          <a:xfrm>
            <a:off x="2352899" y="5305364"/>
            <a:ext cx="3572478" cy="118751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2BD7C9F-41F8-6C67-4265-5152E3E12527}"/>
              </a:ext>
            </a:extLst>
          </p:cNvPr>
          <p:cNvSpPr txBox="1"/>
          <p:nvPr/>
        </p:nvSpPr>
        <p:spPr>
          <a:xfrm>
            <a:off x="728134" y="4586603"/>
            <a:ext cx="48852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 you operate a compressed hours model (e.g. 4 day week)?</a:t>
            </a:r>
          </a:p>
        </p:txBody>
      </p:sp>
    </p:spTree>
    <p:extLst>
      <p:ext uri="{BB962C8B-B14F-4D97-AF65-F5344CB8AC3E}">
        <p14:creationId xmlns:p14="http://schemas.microsoft.com/office/powerpoint/2010/main" val="2487829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e chart and graph&#10;&#10;Description automatically generated">
            <a:extLst>
              <a:ext uri="{FF2B5EF4-FFF2-40B4-BE49-F238E27FC236}">
                <a16:creationId xmlns:a16="http://schemas.microsoft.com/office/drawing/2014/main" id="{21BE7B45-561E-0A07-49D8-FE906991F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868" y="-211668"/>
            <a:ext cx="8180863" cy="7222067"/>
          </a:xfrm>
          <a:prstGeom prst="rect">
            <a:avLst/>
          </a:prstGeom>
        </p:spPr>
      </p:pic>
      <p:sp>
        <p:nvSpPr>
          <p:cNvPr id="5" name="Title 9">
            <a:extLst>
              <a:ext uri="{FF2B5EF4-FFF2-40B4-BE49-F238E27FC236}">
                <a16:creationId xmlns:a16="http://schemas.microsoft.com/office/drawing/2014/main" id="{B935F8BC-5D0C-DBC5-55BC-A4FAB82FD1B6}"/>
              </a:ext>
            </a:extLst>
          </p:cNvPr>
          <p:cNvSpPr txBox="1">
            <a:spLocks/>
          </p:cNvSpPr>
          <p:nvPr/>
        </p:nvSpPr>
        <p:spPr>
          <a:xfrm>
            <a:off x="0" y="-59267"/>
            <a:ext cx="6095999" cy="691726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None/>
            </a:pPr>
            <a:endParaRPr lang="en-US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None/>
            </a:pPr>
            <a:endParaRPr lang="en-US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 algn="ctr">
              <a:buNone/>
            </a:pPr>
            <a:endParaRPr lang="en-US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 algn="ctr">
              <a:buNone/>
            </a:pP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Full report to be published in January for all participants:</a:t>
            </a:r>
          </a:p>
          <a:p>
            <a:pPr marL="0" indent="0" algn="ctr">
              <a:buNone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Includes comprehensive salary benchmarking data and analysis</a:t>
            </a:r>
          </a:p>
          <a:p>
            <a:pPr algn="ctr"/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 algn="ctr">
              <a:buNone/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 algn="ctr">
              <a:buNone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 more information or to purchase the report, please contact </a:t>
            </a: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info@aco.uk.net</a:t>
            </a:r>
            <a:endParaRPr lang="en-GB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9" name="Picture 8" descr="A group of people with text on a black background&#10;&#10;Description automatically generated">
            <a:extLst>
              <a:ext uri="{FF2B5EF4-FFF2-40B4-BE49-F238E27FC236}">
                <a16:creationId xmlns:a16="http://schemas.microsoft.com/office/drawing/2014/main" id="{77A2E748-FFED-3145-3EE5-3C2069121D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41" b="17037"/>
          <a:stretch/>
        </p:blipFill>
        <p:spPr>
          <a:xfrm>
            <a:off x="1644133" y="269878"/>
            <a:ext cx="2807731" cy="146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380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SharedContentType xmlns="Microsoft.SharePoint.Taxonomy.ContentTypeSync" SourceId="6debd111-2fc1-44e7-b03c-4708e2bac541" ContentTypeId="0x010100A9D6686833432C4BBFF6D9796D54D0D702" PreviousValue="false" LastSyncTimeStamp="2023-03-08T14:40:52.547Z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Teams" ma:contentTypeID="0x010100A9D6686833432C4BBFF6D9796D54D0D70200593976AD3131954CB18DE948169284CF" ma:contentTypeVersion="4" ma:contentTypeDescription="" ma:contentTypeScope="" ma:versionID="7c83bdd87890f8994949adcce260f6e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19ce98959e1c2270fec21953d0b7d9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4B720D-7444-4FA1-B386-C8D83D65F9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69BBA07-0D7C-456B-97BC-EF51DE386DA3}">
  <ds:schemaRefs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http://purl.org/dc/elements/1.1/"/>
    <ds:schemaRef ds:uri="f740ace1-cebc-49e9-ade0-7a14300e486d"/>
    <ds:schemaRef ds:uri="46f5cf75-3eb2-4c36-9a2c-185567f7b7fd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8897DB9-63A3-4972-BAD6-FC3ACE31EEE1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A6CACD2D-1D45-46FA-90B4-617AE0E4B3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Metadata/LabelInfo.xml><?xml version="1.0" encoding="utf-8"?>
<clbl:labelList xmlns:clbl="http://schemas.microsoft.com/office/2020/mipLabelMetadata">
  <clbl:label id="{126da14c-8f35-4c39-8c1f-04a313b22e8e}" enabled="0" method="" siteId="{126da14c-8f35-4c39-8c1f-04a313b22e8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251</Words>
  <Application>Microsoft Office PowerPoint</Application>
  <PresentationFormat>Widescreen</PresentationFormat>
  <Paragraphs>54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Roboto</vt:lpstr>
      <vt:lpstr>Office Theme</vt:lpstr>
      <vt:lpstr>PowerPoint Presentation</vt:lpstr>
      <vt:lpstr>PowerPoint Presentation</vt:lpstr>
      <vt:lpstr>Chief Executive Salary (By Annual Revenue/Budget of Organisation)</vt:lpstr>
      <vt:lpstr>Chief Executive Salary (By Annual Revenue/Budget of Organisation)</vt:lpstr>
      <vt:lpstr>Finance Leaders Salary levels (By Annual Revenue/Budget of Organisation)</vt:lpstr>
      <vt:lpstr>PowerPoint Presentation</vt:lpstr>
      <vt:lpstr>Working Patterns</vt:lpstr>
      <vt:lpstr>Hybrid Working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Chief Executive Salary (By Annual Revenue/Budget of Organisation)</dc:title>
  <dc:creator>David Locke</dc:creator>
  <cp:lastModifiedBy>Donal Watkin</cp:lastModifiedBy>
  <cp:revision>4</cp:revision>
  <dcterms:created xsi:type="dcterms:W3CDTF">2023-11-11T11:01:36Z</dcterms:created>
  <dcterms:modified xsi:type="dcterms:W3CDTF">2023-11-16T09:22:14Z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0x010100CD73A011A821E5409AC9DD89E687791E</vt:lpwstr>
  </property>
</Properties>
</file>